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9" r:id="rId4"/>
    <p:sldId id="274" r:id="rId5"/>
    <p:sldId id="271" r:id="rId6"/>
    <p:sldId id="275" r:id="rId7"/>
    <p:sldId id="279" r:id="rId8"/>
    <p:sldId id="276" r:id="rId9"/>
    <p:sldId id="270" r:id="rId10"/>
    <p:sldId id="263" r:id="rId11"/>
    <p:sldId id="277" r:id="rId12"/>
    <p:sldId id="280" r:id="rId13"/>
    <p:sldId id="267" r:id="rId14"/>
    <p:sldId id="268" r:id="rId15"/>
    <p:sldId id="257" r:id="rId16"/>
    <p:sldId id="278" r:id="rId17"/>
    <p:sldId id="272" r:id="rId18"/>
    <p:sldId id="264" r:id="rId19"/>
    <p:sldId id="273" r:id="rId20"/>
    <p:sldId id="261" r:id="rId21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314" name="Picture 2" descr="https://oir.mobi/uploads/posts/2022-09/thumbs/1662061789_19-oir-mobi-p-odnotonnii-svetlii-bezhevii-fon-vkontakte-20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68342" cy="6858000"/>
          </a:xfrm>
          <a:prstGeom prst="rect">
            <a:avLst/>
          </a:prstGeom>
          <a:noFill/>
        </p:spPr>
      </p:pic>
      <p:sp>
        <p:nvSpPr>
          <p:cNvPr id="8" name="Рамка 7"/>
          <p:cNvSpPr/>
          <p:nvPr userDrawn="1"/>
        </p:nvSpPr>
        <p:spPr>
          <a:xfrm>
            <a:off x="179512" y="188640"/>
            <a:ext cx="8784976" cy="6480720"/>
          </a:xfrm>
          <a:prstGeom prst="frame">
            <a:avLst>
              <a:gd name="adj1" fmla="val 2961"/>
            </a:avLst>
          </a:prstGeom>
          <a:blipFill>
            <a:blip r:embed="rId13" cstate="print"/>
            <a:stretch>
              <a:fillRect/>
            </a:stretch>
          </a:blipFill>
          <a:ln w="762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316" name="Picture 4" descr="https://grizly.club/uploads/posts/2022-12/1670974715_grizly-club-p-kniga-vektor-png-25.png"/>
          <p:cNvPicPr>
            <a:picLocks noChangeAspect="1" noChangeArrowheads="1"/>
          </p:cNvPicPr>
          <p:nvPr userDrawn="1"/>
        </p:nvPicPr>
        <p:blipFill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28184" y="5373216"/>
            <a:ext cx="2732457" cy="1346912"/>
          </a:xfrm>
          <a:prstGeom prst="rect">
            <a:avLst/>
          </a:prstGeom>
          <a:noFill/>
        </p:spPr>
      </p:pic>
      <p:sp>
        <p:nvSpPr>
          <p:cNvPr id="13318" name="AutoShape 6" descr="https://1.bp.blogspot.com/-HbtfinShat4/YdLkMKPlOPI/AAAAAAAAAUU/6lM249ygzzszpl4yWFrvJL2RFQta5wtoQCNcBGAsYHQ/s1280/3%2B%25282%2529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1.bp.blogspot.com/-HbtfinShat4/YdLkMKPlOPI/AAAAAAAAAUU/6lM249ygzzszpl4yWFrvJL2RFQta5wtoQCNcBGAsYHQ/s1280/3%2B%25282%2529.jpg"/>
          <p:cNvSpPr>
            <a:spLocks noChangeAspect="1" noChangeArrowheads="1"/>
          </p:cNvSpPr>
          <p:nvPr userDrawn="1"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2" name="Picture 10" descr="https://i.pinimg.com/originals/12/98/19/129819b40546426fe4605987b27f4dd5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372200" y="3933056"/>
            <a:ext cx="2376264" cy="237626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 userDrawn="1"/>
        </p:nvSpPr>
        <p:spPr>
          <a:xfrm>
            <a:off x="323528" y="6453336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Щербакова Е.В.</a:t>
            </a:r>
            <a:endParaRPr lang="ru-RU" sz="800" b="1" i="1" dirty="0">
              <a:solidFill>
                <a:schemeClr val="accent6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sun9-63.userapi.com/impg/a7YHYSmd7_1lIY0wTo0peoxf0-WO34dyfNZH-w/V9KwFyfA_vw.jpg?size=1280x850&amp;quality=96&amp;sign=3bef42edd16db601bef994dcd750c710&amp;c_uniq_tag=v3Q0qqfQTJ-x6b0-A-Im5IjOdMJuIWdyrKgZHsFQ0mI&amp;type=album" TargetMode="External"/><Relationship Id="rId3" Type="http://schemas.openxmlformats.org/officeDocument/2006/relationships/hyperlink" Target="https://grizly.club/uploads/posts/2022-12/1670974715_grizly-club-p-kniga-vektor-png-25.png" TargetMode="External"/><Relationship Id="rId7" Type="http://schemas.openxmlformats.org/officeDocument/2006/relationships/hyperlink" Target="https://rvs.su/sites/default/files/f051ac399df7.jpg" TargetMode="External"/><Relationship Id="rId2" Type="http://schemas.openxmlformats.org/officeDocument/2006/relationships/hyperlink" Target="https://i.pinimg.com/originals/12/98/19/129819b40546426fe4605987b27f4dd5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away.php?to=https://skazki.rustih.ru/viktor-astafev-zapiska/&amp;post=-172528733_11648&amp;cc_key=&amp;track_code=2e331e663isPrqDt9EpvLwRafTlWj8R8apMRxylD2EEEkJ36isviRh6akNTNclkdyK27ZGO2mi48xEuEfRaJF3CUm5fruYk" TargetMode="External"/><Relationship Id="rId5" Type="http://schemas.openxmlformats.org/officeDocument/2006/relationships/hyperlink" Target="https://cdn-media.tass.ru/width/1200_4ce85301/tass/m2/uploads/i/20190519/5047255.jpg" TargetMode="External"/><Relationship Id="rId4" Type="http://schemas.openxmlformats.org/officeDocument/2006/relationships/hyperlink" Target="https://oir.mobi/uploads/posts/2022-09/thumbs/1662061789_19-oir-mobi-p-odnotonnii-svetlii-bezhevii-fon-vkontakte-20.png" TargetMode="External"/><Relationship Id="rId9" Type="http://schemas.openxmlformats.org/officeDocument/2006/relationships/hyperlink" Target="https://nsportal.ru/download/ya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1124744"/>
            <a:ext cx="5686400" cy="216024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 Виктора Петровича Астафьева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«ЗАПИСКА»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3573016"/>
            <a:ext cx="7632848" cy="280831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течет, все изменяется. Так было. Так есть. Так будет. Так что же я ищу? Отчего мучаюсь? Почему? Зачем?</a:t>
            </a:r>
          </a:p>
          <a:p>
            <a:pPr algn="r"/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В.П.Астафьев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МКОУ Чайковская СОШ</a:t>
            </a:r>
          </a:p>
          <a:p>
            <a:pPr algn="r"/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Шмарловская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А.С. </a:t>
            </a:r>
          </a:p>
          <a:p>
            <a:pPr algn="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и литературы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cdn-media.tass.ru/width/1200_4ce85301/tass/m2/uploads/i/20190519/5047255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FFF"/>
              </a:clrFrom>
              <a:clrTo>
                <a:srgbClr val="F5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476672"/>
            <a:ext cx="2592288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/>
              <a:t>	Цели</a:t>
            </a:r>
            <a:r>
              <a:rPr lang="ru-RU" dirty="0" smtClean="0"/>
              <a:t>: воспитание в детях чувства любви к матери, близким и родным людям, осознания долга перед ними; формирование навыков внимательного, вдумчивого прочтения, анализа литературного произведения.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Записка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atin typeface="Monotype Corsiva" pitchFamily="66" charset="0"/>
              </a:rPr>
              <a:t>Записка- листок бумаги с записью, коротенькое письмо.</a:t>
            </a:r>
          </a:p>
        </p:txBody>
      </p:sp>
      <p:pic>
        <p:nvPicPr>
          <p:cNvPr id="2050" name="Picture 2" descr="https://yastatic.net/naydex/yandex-search/1Ysj58Q12/a3abbbifl2B/YttW6HPm3jmZscFv6Xyhjn2S6T_eTIizznm_di_02f4bOmTSnFHkEJHEdc4F1ehPcGIkPf9M8CYRsc7ZZfgL0aIIBfijI0mtCbfTvOi-4ImvVbs_z4ucMQu_aiD_to582joqiUIYLAtPiKmHWks7DrcwtyZx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00808"/>
            <a:ext cx="403860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dirty="0" err="1"/>
              <a:t>Затеси</a:t>
            </a:r>
            <a:r>
              <a:rPr lang="ru-RU" dirty="0"/>
              <a:t>» –короткие рассказы. </a:t>
            </a:r>
          </a:p>
        </p:txBody>
      </p:sp>
      <p:pic>
        <p:nvPicPr>
          <p:cNvPr id="1026" name="Picture 2" descr="https://www.moscowbooks.ru/image/ap/t1/347/347096/34709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231" y="2174875"/>
            <a:ext cx="3000125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«Это неточно. Рассказов как таковых в книге было мало, остальные – миниатюры- не тянули на рассказы</a:t>
            </a:r>
            <a:r>
              <a:rPr lang="en-US" sz="2800" dirty="0" smtClean="0"/>
              <a:t>,</a:t>
            </a:r>
            <a:r>
              <a:rPr lang="ru-RU" sz="2800" dirty="0" smtClean="0"/>
              <a:t>они были вне жанра»</a:t>
            </a:r>
          </a:p>
          <a:p>
            <a:pPr marL="0" indent="0" algn="r">
              <a:buNone/>
            </a:pPr>
            <a:r>
              <a:rPr lang="ru-RU" sz="2800" dirty="0" smtClean="0"/>
              <a:t>                       </a:t>
            </a:r>
            <a:r>
              <a:rPr lang="ru-RU" sz="2800" dirty="0" err="1" smtClean="0"/>
              <a:t>В.П.Астафьев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166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Затеси</a:t>
            </a:r>
            <a:r>
              <a:rPr lang="ru-RU" dirty="0" smtClean="0"/>
              <a:t>. Значение слова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/>
        <p:txBody>
          <a:bodyPr>
            <a:normAutofit fontScale="97500"/>
          </a:bodyPr>
          <a:lstStyle/>
          <a:p>
            <a:r>
              <a:rPr lang="ru-RU" dirty="0" err="1" smtClean="0"/>
              <a:t>Затесь</a:t>
            </a:r>
            <a:r>
              <a:rPr lang="ru-RU" dirty="0" smtClean="0"/>
              <a:t> (в предисловии к сборнику «</a:t>
            </a:r>
            <a:r>
              <a:rPr lang="ru-RU" dirty="0" err="1" smtClean="0"/>
              <a:t>Затеси</a:t>
            </a:r>
            <a:r>
              <a:rPr lang="ru-RU" dirty="0" smtClean="0"/>
              <a:t>») – </a:t>
            </a:r>
            <a:r>
              <a:rPr lang="ru-RU" dirty="0" err="1" smtClean="0"/>
              <a:t>стес</a:t>
            </a:r>
            <a:r>
              <a:rPr lang="ru-RU" dirty="0" smtClean="0"/>
              <a:t>, сделанный на дереве топором или другим острым предметом, делали его таежники, чтобы не потерять дорогу.</a:t>
            </a:r>
          </a:p>
          <a:p>
            <a:r>
              <a:rPr lang="ru-RU" dirty="0" err="1" smtClean="0"/>
              <a:t>Затесь</a:t>
            </a:r>
            <a:r>
              <a:rPr lang="ru-RU" dirty="0" smtClean="0"/>
              <a:t>- отметина, зарубка в сердце писателя, сделанная самой жизнью.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Истинные и ложные высказывания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Затеси</a:t>
            </a:r>
            <a:r>
              <a:rPr lang="ru-RU" dirty="0" smtClean="0"/>
              <a:t>»- это только короткие рассказы.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Затеси</a:t>
            </a:r>
            <a:r>
              <a:rPr lang="ru-RU" dirty="0" smtClean="0"/>
              <a:t>»- в основном миниатюры, произведения вне жанра, вне устоявшихся форм литературы.</a:t>
            </a:r>
          </a:p>
          <a:p>
            <a:r>
              <a:rPr lang="ru-RU" dirty="0" err="1" smtClean="0"/>
              <a:t>Затесь</a:t>
            </a:r>
            <a:r>
              <a:rPr lang="ru-RU" dirty="0" smtClean="0"/>
              <a:t>- это </a:t>
            </a:r>
            <a:r>
              <a:rPr lang="ru-RU" dirty="0" err="1" smtClean="0"/>
              <a:t>стес</a:t>
            </a:r>
            <a:r>
              <a:rPr lang="ru-RU" dirty="0" smtClean="0"/>
              <a:t>, сделанный на дереве острым предметом, например, топором.</a:t>
            </a:r>
          </a:p>
          <a:p>
            <a:r>
              <a:rPr lang="ru-RU" dirty="0" err="1" smtClean="0"/>
              <a:t>Затеси</a:t>
            </a:r>
            <a:r>
              <a:rPr lang="ru-RU" dirty="0" smtClean="0"/>
              <a:t> делаются для того, чтобы не сбиться с пути.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95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656184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31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течет, все изменяется. Так было. Так есть</a:t>
            </a:r>
            <a:r>
              <a:rPr lang="ru-RU" sz="31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Так </a:t>
            </a:r>
            <a:r>
              <a:rPr lang="ru-RU" sz="31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будет. Так что же я ищу? Отчего мучаюсь? Почему? Зачем?</a:t>
            </a:r>
            <a:br>
              <a:rPr lang="ru-RU" sz="31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ru-RU" sz="31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В.П.Астафьев</a:t>
            </a:r>
            <a:r>
              <a:rPr lang="ru-RU" sz="31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1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104456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6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Человеку всегда хочется рассказать в доверительной беседе о том, что видел, слышал, что поразило воображение, какие зарубки и почему оставила на его сердце жизнь.</a:t>
            </a:r>
            <a:endParaRPr lang="ru-RU" sz="6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15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sz="6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Жажда исповеди заставляет писателей искать новые пути к читателю. В суетный наш век писатели стали обращаться к жанру </a:t>
            </a:r>
            <a:r>
              <a:rPr lang="ru-RU" sz="6200" b="1" u="sng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коротких рассказов-миниатюр,</a:t>
            </a:r>
            <a:r>
              <a:rPr lang="ru-RU" sz="6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например, ”Мгновения” </a:t>
            </a:r>
            <a:r>
              <a:rPr lang="ru-RU" sz="62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Ю.Бондарева</a:t>
            </a:r>
            <a:r>
              <a:rPr lang="ru-RU" sz="6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“Зёрна” </a:t>
            </a:r>
            <a:r>
              <a:rPr lang="ru-RU" sz="62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В.Крупина</a:t>
            </a:r>
            <a:r>
              <a:rPr lang="ru-RU" sz="6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“Камешки на ладони” </a:t>
            </a:r>
            <a:r>
              <a:rPr lang="ru-RU" sz="62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В.Солоухина</a:t>
            </a:r>
            <a:r>
              <a:rPr lang="ru-RU" sz="6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“Крохотки” </a:t>
            </a:r>
            <a:r>
              <a:rPr lang="ru-RU" sz="62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А.Солженицына</a:t>
            </a:r>
            <a:r>
              <a:rPr lang="ru-RU" sz="6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62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15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sz="6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6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 скорее можно “настичь” бегущего, вечно занятого работой, “затурканного” бытом современного читателя”, - пишет </a:t>
            </a:r>
            <a:r>
              <a:rPr lang="ru-RU" sz="6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В.П.Астафьев</a:t>
            </a:r>
            <a:r>
              <a:rPr lang="ru-RU" sz="6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предисловии к сборнику “</a:t>
            </a:r>
            <a:r>
              <a:rPr lang="ru-RU" sz="6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Затеси</a:t>
            </a:r>
            <a:r>
              <a:rPr lang="ru-RU" sz="6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fontAlgn="base">
              <a:lnSpc>
                <a:spcPct val="115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sz="6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Писатель хочет донести до нас сокровенные мысли, которые не дают ему покоя, мучают его. Ему хочется поделиться с нами и найти отклик на них. </a:t>
            </a:r>
            <a:endParaRPr lang="ru-RU" sz="6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95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«Записка»</a:t>
            </a:r>
            <a:endParaRPr lang="ru-RU" dirty="0"/>
          </a:p>
        </p:txBody>
      </p:sp>
      <p:pic>
        <p:nvPicPr>
          <p:cNvPr id="3074" name="Picture 2" descr="https://yastatic.net/naydex/yandex-search/1Ysj56Q18/a3abbbifl2B/YttW6HPm3jmZscFv6Xyhjn2S6T_eTIizznm8Yi7hWOsab6QQn0ZlkMXE9ZiRgD0bsaFmvaoO8SQEZExMJO1chaLfRfqjYEjsCDbUbem94Qkqwi14yM2f9V7uqSetY9q_2qEqjsIY609IzmoE24b9HWAxfaZ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44" y="1600200"/>
            <a:ext cx="3263608" cy="44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www.moscowbooks.ru/image/ap/t1/347/347096/34709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9268" y="1600200"/>
            <a:ext cx="34364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41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Записка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453650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« На прокорм легка, хотя и объесть может, но не зловредна».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1643050"/>
            <a:ext cx="6264696" cy="4580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55774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	Записка 2</a:t>
            </a:r>
          </a:p>
          <a:p>
            <a:pPr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Нет, это не из Гоголя и не из Салтыкова-Щедрина, и не из прошлого века.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наши дни, в век, так сказать,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энтээра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из старой русской деревни, подбив продать домишко, родной сынок привез в город собственную мать, неграмотную, изношенную в работе, и «забыл» ее на вокзале.</a:t>
            </a:r>
          </a:p>
          <a:p>
            <a:pPr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В карман выходной плюшевой жакетки матери вместо денег сынок вложил эту самую записку как рекомендательное письмо в няньки, сторожихи, домработницы.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https://rvs.su/sites/default/files/f051ac399df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852" y="4149080"/>
            <a:ext cx="3453541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Энтээр</a:t>
            </a:r>
            <a:r>
              <a:rPr lang="ru-RU" dirty="0" smtClean="0"/>
              <a:t>- научно- технический прогресс.</a:t>
            </a:r>
          </a:p>
          <a:p>
            <a:r>
              <a:rPr lang="ru-RU" dirty="0" smtClean="0"/>
              <a:t>Плюшевая жакетка- женская </a:t>
            </a:r>
          </a:p>
          <a:p>
            <a:pPr marL="0" indent="0">
              <a:buNone/>
            </a:pPr>
            <a:r>
              <a:rPr lang="ru-RU" dirty="0" smtClean="0"/>
              <a:t>короткая верхняя одежда</a:t>
            </a:r>
          </a:p>
          <a:p>
            <a:pPr marL="0" indent="0">
              <a:buNone/>
            </a:pPr>
            <a:r>
              <a:rPr lang="ru-RU" dirty="0" smtClean="0"/>
              <a:t> из плюша.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420888"/>
            <a:ext cx="230425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37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группах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 группа</a:t>
            </a:r>
          </a:p>
          <a:p>
            <a:pPr marL="0" indent="0">
              <a:buNone/>
            </a:pPr>
            <a:r>
              <a:rPr lang="ru-RU" b="1" dirty="0" smtClean="0"/>
              <a:t>Оценка поступка сына</a:t>
            </a:r>
          </a:p>
          <a:p>
            <a:pPr marL="0" indent="0">
              <a:buNone/>
            </a:pPr>
            <a:r>
              <a:rPr lang="ru-RU" dirty="0"/>
              <a:t>1</a:t>
            </a:r>
            <a:r>
              <a:rPr lang="ru-RU" dirty="0" smtClean="0"/>
              <a:t>. Что натолкнуло сына на такой шаг?</a:t>
            </a:r>
          </a:p>
          <a:p>
            <a:pPr marL="0" indent="0">
              <a:buNone/>
            </a:pPr>
            <a:r>
              <a:rPr lang="ru-RU" dirty="0" smtClean="0"/>
              <a:t>2. Можно ли его оправдать или такие поступки невозможно ни понять, ни простить?</a:t>
            </a:r>
          </a:p>
          <a:p>
            <a:pPr marL="0" indent="0">
              <a:buNone/>
            </a:pPr>
            <a:r>
              <a:rPr lang="ru-RU" b="1" dirty="0" smtClean="0"/>
              <a:t>Выпишите ключевые слова текста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2 группа</a:t>
            </a:r>
          </a:p>
          <a:p>
            <a:pPr marL="0" indent="0">
              <a:buNone/>
            </a:pPr>
            <a:r>
              <a:rPr lang="ru-RU" b="1" dirty="0" smtClean="0"/>
              <a:t>Отношение к матери.</a:t>
            </a:r>
          </a:p>
          <a:p>
            <a:pPr marL="0" indent="0">
              <a:buNone/>
            </a:pPr>
            <a:r>
              <a:rPr lang="ru-RU" dirty="0" smtClean="0"/>
              <a:t>1.Что будет с матерью дальше?</a:t>
            </a:r>
          </a:p>
          <a:p>
            <a:pPr marL="0" indent="0">
              <a:buNone/>
            </a:pPr>
            <a:r>
              <a:rPr lang="ru-RU" dirty="0" smtClean="0"/>
              <a:t>2. Найдутся ли добрые сердца, которые не пройдут мимо неё, откликнуться на ее беду?</a:t>
            </a:r>
          </a:p>
          <a:p>
            <a:pPr marL="0" indent="0">
              <a:buNone/>
            </a:pPr>
            <a:r>
              <a:rPr lang="ru-RU" dirty="0" smtClean="0"/>
              <a:t>3. Почему такое могло случиться в жизни матери?</a:t>
            </a:r>
          </a:p>
          <a:p>
            <a:pPr marL="0" indent="0">
              <a:buNone/>
            </a:pPr>
            <a:r>
              <a:rPr lang="ru-RU" b="1" dirty="0" smtClean="0"/>
              <a:t>Выпишите ключевые слова текста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6629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Ключевые слова текста</a:t>
            </a:r>
            <a:endParaRPr lang="ru-RU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		Мать</a:t>
            </a:r>
            <a:endParaRPr lang="ru-RU" dirty="0" smtClean="0"/>
          </a:p>
          <a:p>
            <a:r>
              <a:rPr lang="ru-RU" dirty="0" smtClean="0"/>
              <a:t>неграмотная</a:t>
            </a:r>
          </a:p>
          <a:p>
            <a:r>
              <a:rPr lang="ru-RU" dirty="0" smtClean="0"/>
              <a:t>изношенная в работе</a:t>
            </a:r>
          </a:p>
          <a:p>
            <a:r>
              <a:rPr lang="ru-RU" dirty="0" smtClean="0"/>
              <a:t>выходная плюшевая жакетка</a:t>
            </a:r>
          </a:p>
          <a:p>
            <a:r>
              <a:rPr lang="ru-RU" dirty="0" smtClean="0"/>
              <a:t>из старой русской деревни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		Сын</a:t>
            </a:r>
            <a:endParaRPr lang="ru-RU" dirty="0" smtClean="0"/>
          </a:p>
          <a:p>
            <a:r>
              <a:rPr lang="ru-RU" dirty="0" smtClean="0"/>
              <a:t>Родной сынок</a:t>
            </a:r>
          </a:p>
          <a:p>
            <a:r>
              <a:rPr lang="ru-RU" dirty="0" smtClean="0"/>
              <a:t>привёз в город</a:t>
            </a:r>
          </a:p>
          <a:p>
            <a:r>
              <a:rPr lang="ru-RU" dirty="0" smtClean="0"/>
              <a:t>вложил записку</a:t>
            </a:r>
          </a:p>
          <a:p>
            <a:r>
              <a:rPr lang="ru-RU" dirty="0" smtClean="0"/>
              <a:t>“забыл” на вокзале</a:t>
            </a:r>
          </a:p>
          <a:p>
            <a:r>
              <a:rPr lang="ru-RU" dirty="0" smtClean="0"/>
              <a:t>рекомендательное письмо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Ключевые слова текста</a:t>
            </a:r>
            <a:endParaRPr lang="ru-RU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1196752"/>
            <a:ext cx="4032448" cy="511256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sz="3300" b="1" dirty="0" smtClean="0"/>
              <a:t>Мать</a:t>
            </a:r>
            <a:endParaRPr lang="ru-RU" dirty="0" smtClean="0"/>
          </a:p>
          <a:p>
            <a:pPr>
              <a:buNone/>
            </a:pPr>
            <a:r>
              <a:rPr lang="ru-RU" sz="3500" dirty="0" smtClean="0"/>
              <a:t>“Изношенная” - так обычно</a:t>
            </a:r>
          </a:p>
          <a:p>
            <a:pPr>
              <a:buNone/>
            </a:pPr>
            <a:r>
              <a:rPr lang="ru-RU" sz="3500" dirty="0" smtClean="0"/>
              <a:t>говорят об одежде, а здесь – о</a:t>
            </a:r>
          </a:p>
          <a:p>
            <a:pPr>
              <a:buNone/>
            </a:pPr>
            <a:r>
              <a:rPr lang="ru-RU" sz="3500" dirty="0" smtClean="0"/>
              <a:t>матери. Плюшевая жакетка</a:t>
            </a:r>
          </a:p>
          <a:p>
            <a:pPr>
              <a:buNone/>
            </a:pPr>
            <a:r>
              <a:rPr lang="ru-RU" sz="3500" dirty="0" smtClean="0"/>
              <a:t>сохранилась на выход, - всё та же, на</a:t>
            </a:r>
          </a:p>
          <a:p>
            <a:pPr>
              <a:buNone/>
            </a:pPr>
            <a:r>
              <a:rPr lang="ru-RU" sz="3500" dirty="0" smtClean="0"/>
              <a:t>всю жизнь одна, не износилась, а мать</a:t>
            </a:r>
          </a:p>
          <a:p>
            <a:pPr>
              <a:buNone/>
            </a:pPr>
            <a:r>
              <a:rPr lang="ru-RU" sz="3500" dirty="0" smtClean="0"/>
              <a:t>в деревенской работе “износила”</a:t>
            </a:r>
          </a:p>
          <a:p>
            <a:pPr>
              <a:buNone/>
            </a:pPr>
            <a:r>
              <a:rPr lang="ru-RU" sz="3500" dirty="0" smtClean="0"/>
              <a:t>себя, истратила всю, вырастила</a:t>
            </a:r>
          </a:p>
          <a:p>
            <a:pPr>
              <a:buNone/>
            </a:pPr>
            <a:r>
              <a:rPr lang="ru-RU" sz="3500" dirty="0" smtClean="0"/>
              <a:t>“родного сынка”.  В описании матери</a:t>
            </a:r>
          </a:p>
          <a:p>
            <a:pPr>
              <a:buNone/>
            </a:pPr>
            <a:r>
              <a:rPr lang="ru-RU" sz="3500" dirty="0" smtClean="0"/>
              <a:t>автор использовал только полные</a:t>
            </a:r>
          </a:p>
          <a:p>
            <a:pPr>
              <a:buNone/>
            </a:pPr>
            <a:r>
              <a:rPr lang="ru-RU" sz="3500" dirty="0" smtClean="0"/>
              <a:t>прилагательные, они определяют её</a:t>
            </a:r>
          </a:p>
          <a:p>
            <a:pPr>
              <a:buNone/>
            </a:pPr>
            <a:r>
              <a:rPr lang="ru-RU" sz="3500" dirty="0" smtClean="0"/>
              <a:t>человеческие качества, но не</a:t>
            </a:r>
          </a:p>
          <a:p>
            <a:pPr>
              <a:buNone/>
            </a:pPr>
            <a:r>
              <a:rPr lang="ru-RU" sz="3500" dirty="0" smtClean="0"/>
              <a:t>употребил ни одного глагола, что</a:t>
            </a:r>
          </a:p>
          <a:p>
            <a:pPr>
              <a:buNone/>
            </a:pPr>
            <a:r>
              <a:rPr lang="ru-RU" sz="3500" dirty="0" smtClean="0"/>
              <a:t>выражало бы её трудолюбие. И только</a:t>
            </a:r>
          </a:p>
          <a:p>
            <a:pPr>
              <a:buNone/>
            </a:pPr>
            <a:r>
              <a:rPr lang="ru-RU" sz="3500" dirty="0" smtClean="0"/>
              <a:t>причастие ”изношенная” от глагола</a:t>
            </a:r>
          </a:p>
          <a:p>
            <a:pPr>
              <a:buNone/>
            </a:pPr>
            <a:r>
              <a:rPr lang="ru-RU" sz="3500" dirty="0" smtClean="0"/>
              <a:t>”износить” выражает суть её</a:t>
            </a:r>
          </a:p>
          <a:p>
            <a:pPr>
              <a:buNone/>
            </a:pPr>
            <a:r>
              <a:rPr lang="ru-RU" sz="3500" dirty="0" smtClean="0"/>
              <a:t>деревенской жизни.</a:t>
            </a:r>
            <a:endParaRPr lang="ru-RU" sz="35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4008" y="1196752"/>
            <a:ext cx="4042792" cy="4929411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sz="3800" b="1" dirty="0" smtClean="0"/>
              <a:t>Сын</a:t>
            </a:r>
            <a:endParaRPr lang="ru-RU" dirty="0" smtClean="0"/>
          </a:p>
          <a:p>
            <a:pPr>
              <a:buNone/>
            </a:pPr>
            <a:r>
              <a:rPr lang="ru-RU" sz="4200" dirty="0" smtClean="0"/>
              <a:t>Говоря о сыне, писатель</a:t>
            </a:r>
          </a:p>
          <a:p>
            <a:pPr>
              <a:buNone/>
            </a:pPr>
            <a:r>
              <a:rPr lang="ru-RU" sz="4200" dirty="0" smtClean="0"/>
              <a:t>использовал только глаголы – они</a:t>
            </a:r>
          </a:p>
          <a:p>
            <a:pPr>
              <a:buNone/>
            </a:pPr>
            <a:r>
              <a:rPr lang="ru-RU" sz="4200" dirty="0" smtClean="0"/>
              <a:t>обозначают действия, по ним </a:t>
            </a:r>
          </a:p>
          <a:p>
            <a:pPr>
              <a:buNone/>
            </a:pPr>
            <a:r>
              <a:rPr lang="ru-RU" sz="4200" dirty="0" smtClean="0"/>
              <a:t>видно, что сын деловой,</a:t>
            </a:r>
          </a:p>
          <a:p>
            <a:pPr>
              <a:buNone/>
            </a:pPr>
            <a:r>
              <a:rPr lang="ru-RU" sz="4200" dirty="0" smtClean="0"/>
              <a:t>расчётливый. Сынок не знает и не</a:t>
            </a:r>
          </a:p>
          <a:p>
            <a:pPr>
              <a:buNone/>
            </a:pPr>
            <a:r>
              <a:rPr lang="ru-RU" sz="4200" dirty="0" smtClean="0"/>
              <a:t>ценит своей матери, его</a:t>
            </a:r>
          </a:p>
          <a:p>
            <a:pPr>
              <a:buNone/>
            </a:pPr>
            <a:r>
              <a:rPr lang="ru-RU" sz="4200" dirty="0" smtClean="0"/>
              <a:t>отношение к ней отличается от</a:t>
            </a:r>
          </a:p>
          <a:p>
            <a:pPr>
              <a:buNone/>
            </a:pPr>
            <a:r>
              <a:rPr lang="ru-RU" sz="4200" dirty="0" smtClean="0"/>
              <a:t>отношения автора. В записке о</a:t>
            </a:r>
          </a:p>
          <a:p>
            <a:pPr>
              <a:buNone/>
            </a:pPr>
            <a:r>
              <a:rPr lang="ru-RU" sz="4200" dirty="0" smtClean="0"/>
              <a:t>матери “сынок” пишет краткие</a:t>
            </a:r>
          </a:p>
          <a:p>
            <a:pPr>
              <a:buNone/>
            </a:pPr>
            <a:r>
              <a:rPr lang="ru-RU" sz="4200" dirty="0" smtClean="0"/>
              <a:t>прилагательные “легка” и “не</a:t>
            </a:r>
          </a:p>
          <a:p>
            <a:pPr>
              <a:buNone/>
            </a:pPr>
            <a:r>
              <a:rPr lang="ru-RU" sz="4200" dirty="0" smtClean="0"/>
              <a:t>зловредна”. От этих слов веет</a:t>
            </a:r>
          </a:p>
          <a:p>
            <a:pPr>
              <a:buNone/>
            </a:pPr>
            <a:r>
              <a:rPr lang="ru-RU" sz="4200" dirty="0" smtClean="0"/>
              <a:t>холодом, отчуждением!</a:t>
            </a:r>
            <a:endParaRPr lang="ru-RU" sz="4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7214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    </a:t>
            </a:r>
            <a:r>
              <a:rPr lang="ru-RU" sz="2800" b="1" dirty="0" smtClean="0"/>
              <a:t>Записка 3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	Все же жаль порою бывает, что отменена публичная порка. Для автора этой записки я сам нарубил бы виц и порол бы его, порол до крови, до визга, чтоб далеко и всем было слышно.</a:t>
            </a:r>
            <a:endParaRPr lang="ru-RU" sz="2800" dirty="0"/>
          </a:p>
        </p:txBody>
      </p:sp>
      <p:pic>
        <p:nvPicPr>
          <p:cNvPr id="6148" name="Picture 4" descr="https://sun9-63.userapi.com/impg/a7YHYSmd7_1lIY0wTo0peoxf0-WO34dyfNZH-w/V9KwFyfA_vw.jpg?size=1280x850&amp;quality=96&amp;sign=3bef42edd16db601bef994dcd750c710&amp;c_uniq_tag=v3Q0qqfQTJ-x6b0-A-Im5IjOdMJuIWdyrKgZHsFQ0mI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861048"/>
            <a:ext cx="3960440" cy="2629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Публично пороть- сечь, бить розгами. Наказание на людях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dirty="0" smtClean="0">
                <a:solidFill>
                  <a:prstClr val="black"/>
                </a:solidFill>
              </a:rPr>
              <a:t>Виц- ветла, ива.- вид ивы.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2056" name="Picture 8" descr="http://062012.imgbb.ru/8/5/4/85412ddacd5288fbf05b660b0d26971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714" y="1664928"/>
            <a:ext cx="376469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43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«Записка»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«На прокорм легка, хотя и объесть может. Но не  зловредна». Нет, это не из Гоголя и не из Салтыкова-Щедрина, и не из прошлого века. В наши дни, в век, так сказать, </a:t>
            </a:r>
            <a:r>
              <a:rPr lang="ru-RU" dirty="0" err="1" smtClean="0"/>
              <a:t>энтээра</a:t>
            </a:r>
            <a:r>
              <a:rPr lang="ru-RU" dirty="0" smtClean="0"/>
              <a:t>, из старой русской деревни, подбив продать домишко, родной сынок привез в город собственную мать, неграмотную, изношенную в работе, и «забыл» ее на вокзале. В карман выходной плюшевой жакетки матери вместо денег сынок вложил эту самую записку как рекомендательное письмо в няньки, сторожихи, домработницы.</a:t>
            </a:r>
          </a:p>
          <a:p>
            <a:pPr>
              <a:buNone/>
            </a:pPr>
            <a:r>
              <a:rPr lang="ru-RU" dirty="0" smtClean="0"/>
              <a:t> Все же жаль порою бывает, что отменена публичная порка. Для автора этой записки я сам нарубил бы виц и порол бы его, порол до крови, до визга, чтоб далеко и всем было слышно.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Вопросы для анализа текста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71338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Определите тему текста. </a:t>
            </a:r>
          </a:p>
          <a:p>
            <a:r>
              <a:rPr lang="ru-RU" dirty="0" smtClean="0"/>
              <a:t> Какую проблему поднимает В. П. Астафьев? Сформулируйте ее.</a:t>
            </a:r>
          </a:p>
          <a:p>
            <a:r>
              <a:rPr lang="ru-RU" dirty="0" smtClean="0"/>
              <a:t> Какова позиция автора? В какой части текста она выражена.</a:t>
            </a:r>
          </a:p>
          <a:p>
            <a:r>
              <a:rPr lang="ru-RU" dirty="0" smtClean="0"/>
              <a:t> Какое отношение имеет текст к каждому из нас? </a:t>
            </a:r>
          </a:p>
          <a:p>
            <a:r>
              <a:rPr lang="ru-RU" dirty="0"/>
              <a:t>Ч</a:t>
            </a:r>
            <a:r>
              <a:rPr lang="ru-RU" dirty="0" smtClean="0"/>
              <a:t>то вы поняли, прочитав этот текст? </a:t>
            </a:r>
          </a:p>
          <a:p>
            <a:r>
              <a:rPr lang="ru-RU" dirty="0" smtClean="0"/>
              <a:t>Какую «</a:t>
            </a:r>
            <a:r>
              <a:rPr lang="ru-RU" dirty="0" err="1" smtClean="0"/>
              <a:t>затесь</a:t>
            </a:r>
            <a:r>
              <a:rPr lang="ru-RU" dirty="0" smtClean="0"/>
              <a:t>», зарубку </a:t>
            </a:r>
            <a:r>
              <a:rPr lang="ru-RU" dirty="0"/>
              <a:t>о</a:t>
            </a:r>
            <a:r>
              <a:rPr lang="ru-RU" dirty="0" smtClean="0"/>
              <a:t>ставил в вашем сердце рассказ?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1. Написать монолог от имени мамы, брошенной сыном (по рассказу «</a:t>
            </a:r>
            <a:r>
              <a:rPr lang="ru-RU" dirty="0" err="1" smtClean="0"/>
              <a:t>Затеси</a:t>
            </a:r>
            <a:r>
              <a:rPr lang="ru-RU" dirty="0" smtClean="0"/>
              <a:t>».</a:t>
            </a:r>
          </a:p>
          <a:p>
            <a:pPr marL="0" indent="0">
              <a:buNone/>
            </a:pPr>
            <a:r>
              <a:rPr lang="ru-RU" dirty="0" smtClean="0"/>
              <a:t> 2. Написать сочинение (формат ЕГЭ) по рассказу «</a:t>
            </a:r>
            <a:r>
              <a:rPr lang="ru-RU" dirty="0" err="1" smtClean="0"/>
              <a:t>Затеси</a:t>
            </a:r>
            <a:r>
              <a:rPr lang="ru-RU" dirty="0" smtClean="0"/>
              <a:t>»</a:t>
            </a:r>
          </a:p>
          <a:p>
            <a:pPr marL="0" indent="0">
              <a:buNone/>
            </a:pPr>
            <a:r>
              <a:rPr lang="ru-RU" smtClean="0"/>
              <a:t> 3.Отзыв </a:t>
            </a:r>
            <a:r>
              <a:rPr lang="ru-RU" dirty="0" smtClean="0"/>
              <a:t>по рассказу В.П.Астафьева. (Объем не менее 150 слов)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err="1" smtClean="0"/>
              <a:t>Интернет-источники</a:t>
            </a:r>
            <a:endParaRPr lang="ru-RU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001419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hlinkClick r:id="rId2"/>
              </a:rPr>
              <a:t>https://i.pinimg.com/originals/12/98/19/129819b40546426fe4605987b27f4dd5.png</a:t>
            </a:r>
            <a:r>
              <a:rPr lang="ru-RU" dirty="0" smtClean="0"/>
              <a:t> - перо</a:t>
            </a:r>
          </a:p>
          <a:p>
            <a:r>
              <a:rPr lang="en-US" dirty="0" smtClean="0">
                <a:hlinkClick r:id="rId3"/>
              </a:rPr>
              <a:t>https://grizly.club/uploads/posts/2022-12/1670974715_grizly-club-p-kniga-vektor-png-25.png</a:t>
            </a:r>
            <a:r>
              <a:rPr lang="ru-RU" dirty="0" smtClean="0"/>
              <a:t> - книга</a:t>
            </a:r>
          </a:p>
          <a:p>
            <a:r>
              <a:rPr lang="en-US" dirty="0" smtClean="0">
                <a:hlinkClick r:id="rId4"/>
              </a:rPr>
              <a:t>https://oir.mobi/uploads/posts/2022-09/thumbs/1662061789_19-oir-mobi-p-odnotonnii-svetlii-bezhevii-fon-vkontakte-20.png</a:t>
            </a:r>
            <a:r>
              <a:rPr lang="ru-RU" dirty="0" smtClean="0"/>
              <a:t> - фон</a:t>
            </a:r>
          </a:p>
          <a:p>
            <a:r>
              <a:rPr lang="en-US" dirty="0" smtClean="0">
                <a:hlinkClick r:id="rId5"/>
              </a:rPr>
              <a:t>https://cdn-media.tass.ru/width/1200_4ce85301/tass/m2/uploads/i/20190519/5047255.jpg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https://vk.com/away.php?to=https%3A%2F%2Fskazki.rustih.ru%2Fviktor-astafev-zapiska%2F&amp;post=-172528733_11648&amp;cc_key=&amp;track_code=2e331e663isPrqDt9EpvLwRafTlWj8R8apMRxylD2EEEkJ36isviRh6akNTNclkdyK27ZGO2mi48xEuEfRaJF3CUm5fruYk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en-US" dirty="0" smtClean="0">
                <a:hlinkClick r:id="rId7"/>
              </a:rPr>
              <a:t>https://rvs.su/sites/default/files/f051ac399df7.jpg</a:t>
            </a:r>
            <a:endParaRPr lang="ru-RU" dirty="0" smtClean="0"/>
          </a:p>
          <a:p>
            <a:r>
              <a:rPr lang="en-US" dirty="0" smtClean="0">
                <a:hlinkClick r:id="rId8"/>
              </a:rPr>
              <a:t>https://sun9-63.userapi.com/impg/a7YHYSmd7_1lIY0wTo0peoxf0-WO34dyfNZH-w/V9KwFyfA_vw.jpg?size=1280x850&amp;quality=96&amp;sign=3bef42edd16db601bef994dcd750c710&amp;c_uniq_tag=v3Q0qqfQTJ-x6b0-A-Im5IjOdMJuIWdyrKgZHsFQ0mI&amp;type=album</a:t>
            </a:r>
            <a:endParaRPr lang="ru-RU" dirty="0" smtClean="0"/>
          </a:p>
          <a:p>
            <a:r>
              <a:rPr lang="en-US" dirty="0" smtClean="0">
                <a:hlinkClick r:id="rId9"/>
              </a:rPr>
              <a:t>https://nsportal.ru/download/yandex.html#https://nsportal.ru/sites/default/files/2019/11/04/urok_vneklassnogo_chteniya_v.p._astafev_zapiska.docx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1151</Words>
  <Application>Microsoft Office PowerPoint</Application>
  <PresentationFormat>Экран (4:3)</PresentationFormat>
  <Paragraphs>118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Monotype Corsiva</vt:lpstr>
      <vt:lpstr>Times New Roman</vt:lpstr>
      <vt:lpstr>Тема Office</vt:lpstr>
      <vt:lpstr>  Рассказ Виктора Петровича Астафьева «ЗАПИСКА»</vt:lpstr>
      <vt:lpstr>Презентация PowerPoint</vt:lpstr>
      <vt:lpstr>Записка</vt:lpstr>
      <vt:lpstr>«Затеси» –короткие рассказы. </vt:lpstr>
      <vt:lpstr>Затеси. Значение слова</vt:lpstr>
      <vt:lpstr>Истинные и ложные высказывания</vt:lpstr>
      <vt:lpstr>Все течет, все изменяется. Так было. Так есть. Так будет. Так что же я ищу? Отчего мучаюсь? Почему? Зачем?                                                 В.П.Астафьев. </vt:lpstr>
      <vt:lpstr>«Записка»</vt:lpstr>
      <vt:lpstr>Записка 1</vt:lpstr>
      <vt:lpstr>Презентация PowerPoint</vt:lpstr>
      <vt:lpstr>Словарная работа</vt:lpstr>
      <vt:lpstr>Работа в группах</vt:lpstr>
      <vt:lpstr>Ключевые слова текста</vt:lpstr>
      <vt:lpstr>Ключевые слова текста</vt:lpstr>
      <vt:lpstr>Презентация PowerPoint</vt:lpstr>
      <vt:lpstr>Словарная работа</vt:lpstr>
      <vt:lpstr>«Записка»</vt:lpstr>
      <vt:lpstr>Вопросы для анализа текста</vt:lpstr>
      <vt:lpstr>Домашнее задание</vt:lpstr>
      <vt:lpstr>Интернет-источники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Шаблоны для презентации «Открытая книга»</dc:title>
  <dc:creator>user</dc:creator>
  <cp:lastModifiedBy>PK</cp:lastModifiedBy>
  <cp:revision>45</cp:revision>
  <cp:lastPrinted>2024-04-15T13:01:25Z</cp:lastPrinted>
  <dcterms:created xsi:type="dcterms:W3CDTF">2023-11-24T18:57:24Z</dcterms:created>
  <dcterms:modified xsi:type="dcterms:W3CDTF">2024-04-27T03:41:29Z</dcterms:modified>
</cp:coreProperties>
</file>